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4" r:id="rId3"/>
    <p:sldId id="256" r:id="rId4"/>
    <p:sldId id="278" r:id="rId5"/>
    <p:sldId id="257" r:id="rId6"/>
    <p:sldId id="260" r:id="rId7"/>
    <p:sldId id="258" r:id="rId8"/>
    <p:sldId id="273" r:id="rId9"/>
    <p:sldId id="259" r:id="rId10"/>
    <p:sldId id="276" r:id="rId11"/>
    <p:sldId id="266" r:id="rId12"/>
    <p:sldId id="267" r:id="rId13"/>
    <p:sldId id="268" r:id="rId14"/>
    <p:sldId id="262" r:id="rId15"/>
    <p:sldId id="265" r:id="rId16"/>
    <p:sldId id="275" r:id="rId17"/>
    <p:sldId id="269" r:id="rId18"/>
  </p:sldIdLst>
  <p:sldSz cx="12192000" cy="6858000"/>
  <p:notesSz cx="7010400" cy="9296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Objects="1" showGuides="1">
      <p:cViewPr varScale="1">
        <p:scale>
          <a:sx n="63" d="100"/>
          <a:sy n="63" d="100"/>
        </p:scale>
        <p:origin x="76" y="3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De Marco Z" userId="c9003632114417e9" providerId="LiveId" clId="{7320BF71-11B1-47A8-9058-9AD3C00EC592}"/>
    <pc:docChg chg="custSel modSld">
      <pc:chgData name="Rafael De Marco Z" userId="c9003632114417e9" providerId="LiveId" clId="{7320BF71-11B1-47A8-9058-9AD3C00EC592}" dt="2023-07-26T19:24:00.643" v="1" actId="478"/>
      <pc:docMkLst>
        <pc:docMk/>
      </pc:docMkLst>
      <pc:sldChg chg="delSp modSp mod">
        <pc:chgData name="Rafael De Marco Z" userId="c9003632114417e9" providerId="LiveId" clId="{7320BF71-11B1-47A8-9058-9AD3C00EC592}" dt="2023-07-26T19:24:00.643" v="1" actId="478"/>
        <pc:sldMkLst>
          <pc:docMk/>
          <pc:sldMk cId="984648293" sldId="258"/>
        </pc:sldMkLst>
        <pc:spChg chg="del mod">
          <ac:chgData name="Rafael De Marco Z" userId="c9003632114417e9" providerId="LiveId" clId="{7320BF71-11B1-47A8-9058-9AD3C00EC592}" dt="2023-07-26T19:24:00.643" v="1" actId="478"/>
          <ac:spMkLst>
            <pc:docMk/>
            <pc:sldMk cId="984648293" sldId="258"/>
            <ac:spMk id="42" creationId="{EB825E4E-C81F-F8C0-98C8-1DC631C5853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2D8540-35C8-BA9E-D9EA-990099D4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11635-2827-22F3-6BB9-01515E9D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B8F97-C828-A841-B66D-2A77C7E4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13094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231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25DF21-BCF5-73CC-8726-D76CF99A5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A447A-5B00-4AE8-900B-7C297EECCC61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CE871-33E9-55C0-F564-70F3C9EFA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298E5C-CF0F-BAD4-B9CA-526E5AA0B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FDE5-11B6-4343-A4F6-F600FB5F7D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6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6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jp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1C6A7D-005B-71F5-356A-F8C97C48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76" y="103499"/>
            <a:ext cx="9360001" cy="637650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EF98FFF-2A3B-67B6-626F-35B35CF38C25}"/>
              </a:ext>
            </a:extLst>
          </p:cNvPr>
          <p:cNvSpPr txBox="1"/>
          <p:nvPr/>
        </p:nvSpPr>
        <p:spPr>
          <a:xfrm>
            <a:off x="3936000" y="3114219"/>
            <a:ext cx="7718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400" b="1" i="1" dirty="0"/>
              <a:t>Un predictor para reducir su Impacto Humano y Económico</a:t>
            </a:r>
          </a:p>
          <a:p>
            <a:pPr algn="r"/>
            <a:r>
              <a:rPr lang="es-VE" sz="4000" b="1" i="1" dirty="0"/>
              <a:t>Desastres Naturales</a:t>
            </a:r>
          </a:p>
        </p:txBody>
      </p:sp>
      <p:pic>
        <p:nvPicPr>
          <p:cNvPr id="2" name="Imagen 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ADC0BC9-B761-082C-CEEC-8D5BFCE0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4326881"/>
            <a:ext cx="2710044" cy="1787534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225000"/>
            <a:ext cx="4680944" cy="47835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6EBE89-0262-BC8F-E757-74FAA47E9DE6}"/>
              </a:ext>
            </a:extLst>
          </p:cNvPr>
          <p:cNvSpPr txBox="1"/>
          <p:nvPr/>
        </p:nvSpPr>
        <p:spPr>
          <a:xfrm>
            <a:off x="4103099" y="5220648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Ángel Bardón B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CD51BF-EEDD-12A8-2DCE-CA5913CA2BFB}"/>
              </a:ext>
            </a:extLst>
          </p:cNvPr>
          <p:cNvSpPr txBox="1"/>
          <p:nvPr/>
        </p:nvSpPr>
        <p:spPr>
          <a:xfrm>
            <a:off x="6096000" y="5203993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Elena Blanco  X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7E9346-38A3-3886-8AB0-902675447FFB}"/>
              </a:ext>
            </a:extLst>
          </p:cNvPr>
          <p:cNvSpPr txBox="1"/>
          <p:nvPr/>
        </p:nvSpPr>
        <p:spPr>
          <a:xfrm>
            <a:off x="7896000" y="5195666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Rafael De Marco Z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60EAB8-0142-B0DB-192E-6659A2FE5D64}"/>
              </a:ext>
            </a:extLst>
          </p:cNvPr>
          <p:cNvSpPr txBox="1"/>
          <p:nvPr/>
        </p:nvSpPr>
        <p:spPr>
          <a:xfrm>
            <a:off x="10056000" y="5203992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Alexandra Eng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B77318F8-6294-314C-DA78-C3D14740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22BCD738-F0A7-C777-F48C-A4B7DBD4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82AF160-70BC-7ABE-6330-7332718E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01473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5BFC11-984E-145E-04B4-3505FA24EC5E}"/>
              </a:ext>
            </a:extLst>
          </p:cNvPr>
          <p:cNvSpPr txBox="1"/>
          <p:nvPr/>
        </p:nvSpPr>
        <p:spPr>
          <a:xfrm>
            <a:off x="3216000" y="2709000"/>
            <a:ext cx="68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Las siguientes diapositivas se muestran en un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dashboard</a:t>
            </a:r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4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piedra, ladrillo, tabla, pieza&#10;&#10;Descripción generada automáticamente">
            <a:extLst>
              <a:ext uri="{FF2B5EF4-FFF2-40B4-BE49-F238E27FC236}">
                <a16:creationId xmlns:a16="http://schemas.microsoft.com/office/drawing/2014/main" id="{5DE76D8C-649B-DC20-8384-B52EFA0A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9" y="69000"/>
            <a:ext cx="11997194" cy="672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A3B6CD-6518-9BB6-9829-48E31879A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32" y="379038"/>
            <a:ext cx="1973464" cy="13135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0D8C5F-B722-289A-2B52-E9533A9D4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11" y="563704"/>
            <a:ext cx="1968843" cy="13135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EC08AC-87F2-751B-3641-02A230CAD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753" y="1390459"/>
            <a:ext cx="1968844" cy="131358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B5DF0C5-9769-B840-B044-E34B545F7875}"/>
              </a:ext>
            </a:extLst>
          </p:cNvPr>
          <p:cNvSpPr txBox="1"/>
          <p:nvPr/>
        </p:nvSpPr>
        <p:spPr>
          <a:xfrm>
            <a:off x="281917" y="379038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Sequias: EDA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218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428F4CC-65CE-A0B0-92EC-00903580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8" y="980124"/>
            <a:ext cx="9858812" cy="558865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FF58F24-66FB-8143-AE33-3A9695D65B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131344"/>
            <a:ext cx="11614499" cy="63413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Tormentas: </a:t>
            </a:r>
            <a:endParaRPr lang="es-ES" dirty="0"/>
          </a:p>
        </p:txBody>
      </p:sp>
      <p:pic>
        <p:nvPicPr>
          <p:cNvPr id="8" name="Imagen 7" descr="Árbol con nubes&#10;&#10;Descripción generada automáticamente con confianza media">
            <a:extLst>
              <a:ext uri="{FF2B5EF4-FFF2-40B4-BE49-F238E27FC236}">
                <a16:creationId xmlns:a16="http://schemas.microsoft.com/office/drawing/2014/main" id="{1FD75E5F-745D-62DE-CD0F-DA8DCDEAD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77" y="131344"/>
            <a:ext cx="1570818" cy="1043097"/>
          </a:xfrm>
          <a:prstGeom prst="rect">
            <a:avLst/>
          </a:prstGeom>
        </p:spPr>
      </p:pic>
      <p:pic>
        <p:nvPicPr>
          <p:cNvPr id="10" name="Imagen 9" descr="Un campo de pasto&#10;&#10;Descripción generada automáticamente">
            <a:extLst>
              <a:ext uri="{FF2B5EF4-FFF2-40B4-BE49-F238E27FC236}">
                <a16:creationId xmlns:a16="http://schemas.microsoft.com/office/drawing/2014/main" id="{98CC964D-65C2-8AF1-B196-DD120538B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178" y="1236233"/>
            <a:ext cx="1499616" cy="1069848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D5B127D-F5BA-5E35-0921-806E3F497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79" y="3472762"/>
            <a:ext cx="1502845" cy="991270"/>
          </a:xfrm>
          <a:prstGeom prst="rect">
            <a:avLst/>
          </a:prstGeom>
        </p:spPr>
      </p:pic>
      <p:pic>
        <p:nvPicPr>
          <p:cNvPr id="12" name="Imagen 11" descr="Imagen que contiene edificio, exterior, pasto, heno&#10;&#10;Descripción generada automáticamente">
            <a:extLst>
              <a:ext uri="{FF2B5EF4-FFF2-40B4-BE49-F238E27FC236}">
                <a16:creationId xmlns:a16="http://schemas.microsoft.com/office/drawing/2014/main" id="{6A620F90-D539-9EFE-6E20-23178FAFAB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178" y="2367873"/>
            <a:ext cx="1503886" cy="10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4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Una carretera a la orilla de la calle&#10;&#10;Descripción generada automáticamente">
            <a:extLst>
              <a:ext uri="{FF2B5EF4-FFF2-40B4-BE49-F238E27FC236}">
                <a16:creationId xmlns:a16="http://schemas.microsoft.com/office/drawing/2014/main" id="{B18D5E45-DEC9-CA0F-17A1-1839C1B584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314894"/>
            <a:ext cx="11635985" cy="635410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Terremotos: EDA</a:t>
            </a:r>
            <a:endParaRPr lang="es-ES" dirty="0"/>
          </a:p>
        </p:txBody>
      </p:sp>
      <p:pic>
        <p:nvPicPr>
          <p:cNvPr id="6" name="Imagen 5" descr="Una casa en construcción&#10;&#10;Descripción generada automáticamente con confianza baja">
            <a:extLst>
              <a:ext uri="{FF2B5EF4-FFF2-40B4-BE49-F238E27FC236}">
                <a16:creationId xmlns:a16="http://schemas.microsoft.com/office/drawing/2014/main" id="{90B66FE0-BD02-6098-E6D6-8149F007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01696"/>
            <a:ext cx="1548384" cy="1033272"/>
          </a:xfrm>
          <a:prstGeom prst="rect">
            <a:avLst/>
          </a:prstGeom>
        </p:spPr>
      </p:pic>
      <p:pic>
        <p:nvPicPr>
          <p:cNvPr id="8" name="Imagen 7" descr="Una roca en el desierto&#10;&#10;Descripción generada automáticamente con confianza baja">
            <a:extLst>
              <a:ext uri="{FF2B5EF4-FFF2-40B4-BE49-F238E27FC236}">
                <a16:creationId xmlns:a16="http://schemas.microsoft.com/office/drawing/2014/main" id="{A0EF0E95-92B1-FF57-1252-2B5C8C84E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000" y="1360256"/>
            <a:ext cx="1555986" cy="10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Inundaciones: EDA, modelo y conclusiones</a:t>
            </a:r>
            <a:endParaRPr lang="es-ES" dirty="0"/>
          </a:p>
        </p:txBody>
      </p:sp>
      <p:pic>
        <p:nvPicPr>
          <p:cNvPr id="4" name="Imagen 3" descr="Un niño con un paraguas&#10;&#10;Descripción generada automáticamente con confianza media">
            <a:extLst>
              <a:ext uri="{FF2B5EF4-FFF2-40B4-BE49-F238E27FC236}">
                <a16:creationId xmlns:a16="http://schemas.microsoft.com/office/drawing/2014/main" id="{E457F4D4-D407-C581-A83B-62255AA6DA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83" y="192611"/>
            <a:ext cx="11520000" cy="6472777"/>
          </a:xfrm>
          <a:prstGeom prst="rect">
            <a:avLst/>
          </a:prstGeom>
        </p:spPr>
      </p:pic>
      <p:pic>
        <p:nvPicPr>
          <p:cNvPr id="6" name="Imagen 5" descr="Una casa de piedra&#10;&#10;Descripción generada automáticamente con confianza media">
            <a:extLst>
              <a:ext uri="{FF2B5EF4-FFF2-40B4-BE49-F238E27FC236}">
                <a16:creationId xmlns:a16="http://schemas.microsoft.com/office/drawing/2014/main" id="{3FAED96F-F882-FD0E-AD1F-7519DE991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95" y="136268"/>
            <a:ext cx="1740805" cy="1194796"/>
          </a:xfrm>
          <a:prstGeom prst="rect">
            <a:avLst/>
          </a:prstGeom>
        </p:spPr>
      </p:pic>
      <p:pic>
        <p:nvPicPr>
          <p:cNvPr id="8" name="Imagen 7" descr="Imagen que contiene exterior, edificio, jirafa, recinto&#10;&#10;Descripción generada automáticamente">
            <a:extLst>
              <a:ext uri="{FF2B5EF4-FFF2-40B4-BE49-F238E27FC236}">
                <a16:creationId xmlns:a16="http://schemas.microsoft.com/office/drawing/2014/main" id="{151BD2C5-8D25-B06C-BA5C-5D26A54A4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10" y="311020"/>
            <a:ext cx="1729722" cy="1076387"/>
          </a:xfrm>
          <a:prstGeom prst="rect">
            <a:avLst/>
          </a:prstGeom>
        </p:spPr>
      </p:pic>
      <p:pic>
        <p:nvPicPr>
          <p:cNvPr id="10" name="Imagen 9" descr="Un grupo de personas caminando por un puente&#10;&#10;Descripción generada automáticamente">
            <a:extLst>
              <a:ext uri="{FF2B5EF4-FFF2-40B4-BE49-F238E27FC236}">
                <a16:creationId xmlns:a16="http://schemas.microsoft.com/office/drawing/2014/main" id="{6FF902BF-17F8-6667-C215-A2C476EFE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46" y="1123299"/>
            <a:ext cx="1381071" cy="11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Modelo de Negocio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8D2CA8-6700-40F5-2FAD-1C609C8C8394}"/>
              </a:ext>
            </a:extLst>
          </p:cNvPr>
          <p:cNvSpPr txBox="1"/>
          <p:nvPr/>
        </p:nvSpPr>
        <p:spPr>
          <a:xfrm>
            <a:off x="3216000" y="2709000"/>
            <a:ext cx="68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Forma de presentación elegida por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ALe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93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Conclusiones y recomendaciones, desarrollos futuros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73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71EF0-C83A-9D64-9A63-8E39A519BB27}"/>
              </a:ext>
            </a:extLst>
          </p:cNvPr>
          <p:cNvSpPr txBox="1"/>
          <p:nvPr/>
        </p:nvSpPr>
        <p:spPr>
          <a:xfrm>
            <a:off x="696000" y="549000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Aprendizajes obtenidos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37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5E7077-8415-C0D4-8A86-8D2497796B5A}"/>
              </a:ext>
            </a:extLst>
          </p:cNvPr>
          <p:cNvSpPr txBox="1"/>
          <p:nvPr/>
        </p:nvSpPr>
        <p:spPr>
          <a:xfrm>
            <a:off x="3252225" y="5949000"/>
            <a:ext cx="57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Video de prueba para ver si se puede activar desde el </a:t>
            </a:r>
            <a:r>
              <a:rPr lang="es-VE" dirty="0" err="1"/>
              <a:t>ppt</a:t>
            </a:r>
            <a:endParaRPr lang="es-VE" dirty="0"/>
          </a:p>
        </p:txBody>
      </p:sp>
      <p:pic>
        <p:nvPicPr>
          <p:cNvPr id="3" name="pexels-dima-osadchy-8960304 (1440p)">
            <a:hlinkClick r:id="" action="ppaction://media"/>
            <a:extLst>
              <a:ext uri="{FF2B5EF4-FFF2-40B4-BE49-F238E27FC236}">
                <a16:creationId xmlns:a16="http://schemas.microsoft.com/office/drawing/2014/main" id="{9DE4BB65-BD41-A074-E235-29CE3465E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000" y="949753"/>
            <a:ext cx="7200000" cy="40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piedra, ladrillo, tabla, pieza&#10;&#10;Descripción generada automáticamente">
            <a:extLst>
              <a:ext uri="{FF2B5EF4-FFF2-40B4-BE49-F238E27FC236}">
                <a16:creationId xmlns:a16="http://schemas.microsoft.com/office/drawing/2014/main" id="{638F1D77-0AD8-4342-FB39-A49B1E118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03" y="842756"/>
            <a:ext cx="3240000" cy="2160000"/>
          </a:xfrm>
          <a:prstGeom prst="rect">
            <a:avLst/>
          </a:prstGeom>
        </p:spPr>
      </p:pic>
      <p:pic>
        <p:nvPicPr>
          <p:cNvPr id="12" name="Imagen 11" descr="Una carretera a la orilla de la calle&#10;&#10;Descripción generada automáticamente">
            <a:extLst>
              <a:ext uri="{FF2B5EF4-FFF2-40B4-BE49-F238E27FC236}">
                <a16:creationId xmlns:a16="http://schemas.microsoft.com/office/drawing/2014/main" id="{1D71812A-D2C4-6D6A-3AC9-140AEBF55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94" y="2007190"/>
            <a:ext cx="3243186" cy="216000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1C6A7D-005B-71F5-356A-F8C97C481E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" y="2483603"/>
            <a:ext cx="3194403" cy="2176187"/>
          </a:xfrm>
          <a:prstGeom prst="rect">
            <a:avLst/>
          </a:prstGeom>
        </p:spPr>
      </p:pic>
      <p:pic>
        <p:nvPicPr>
          <p:cNvPr id="6" name="Imagen 5" descr="Un puente sobre un rio&#10;&#10;Descripción generada automáticamente con confianza media">
            <a:extLst>
              <a:ext uri="{FF2B5EF4-FFF2-40B4-BE49-F238E27FC236}">
                <a16:creationId xmlns:a16="http://schemas.microsoft.com/office/drawing/2014/main" id="{02731800-262C-6CCE-EB15-B5FD494C1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417985"/>
            <a:ext cx="3240000" cy="2160000"/>
          </a:xfrm>
          <a:prstGeom prst="rect">
            <a:avLst/>
          </a:prstGeom>
        </p:spPr>
      </p:pic>
      <p:pic>
        <p:nvPicPr>
          <p:cNvPr id="14" name="Imagen 13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C1DD5F70-70B6-F4F4-CEA1-C86982A75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98" y="3978607"/>
            <a:ext cx="3117331" cy="1704975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70" y="395274"/>
            <a:ext cx="5991557" cy="5589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EF617-4EA0-2EC5-B883-6746ACFA356B}"/>
              </a:ext>
            </a:extLst>
          </p:cNvPr>
          <p:cNvSpPr txBox="1"/>
          <p:nvPr/>
        </p:nvSpPr>
        <p:spPr>
          <a:xfrm>
            <a:off x="6491892" y="709820"/>
            <a:ext cx="5353390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VE" sz="12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Guion (duración estimada en ensayos, 15 segundos)</a:t>
            </a:r>
          </a:p>
          <a:p>
            <a:pPr algn="just">
              <a:spcAft>
                <a:spcPts val="800"/>
              </a:spcAft>
            </a:pP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 de agua, aire, tierra y fuego, fenómenos naturales que han modelado a la Tierra desde sus inicios, responsables , quizás, del nacimiento de la vida en nuestro Planeta. Nos cautivan y embelesan con su despliegue de sonidos, luces y colores. Nos aterran, cuando la fuerza de sus movimientos producen cuantiosas pérdidas de vidas, daños ambientales y materiales, hablamos entonces de Desastres Naturales.</a:t>
            </a:r>
          </a:p>
          <a:p>
            <a:pPr algn="just">
              <a:spcAft>
                <a:spcPts val="800"/>
              </a:spcAft>
            </a:pP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Conscientes de las potencialidades de la Ciencia de los Datos, cabe preguntarse: ¿ Podrán técnicas como el Big Data, el Machine </a:t>
            </a:r>
            <a:r>
              <a:rPr lang="es-VE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la Inteligencia Artificial,  ayudarnos a prever y planificar respuestas ante esos desastres naturales, que nos ayuden a mitigar sus impactos en nuestro Planeta Tierra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FE5CA5-7357-41C2-8048-C2CE68F42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427" y="4947098"/>
            <a:ext cx="2866916" cy="137708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6467C55-D359-0199-13A2-9393916AD370}"/>
              </a:ext>
            </a:extLst>
          </p:cNvPr>
          <p:cNvSpPr txBox="1"/>
          <p:nvPr/>
        </p:nvSpPr>
        <p:spPr>
          <a:xfrm>
            <a:off x="4319353" y="5028806"/>
            <a:ext cx="7718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000" b="1" i="1" dirty="0"/>
              <a:t>Un predictor para reducir el Impacto Humano y Económico</a:t>
            </a:r>
          </a:p>
          <a:p>
            <a:pPr algn="r"/>
            <a:r>
              <a:rPr lang="es-VE" sz="4000" b="1" i="1" dirty="0"/>
              <a:t>Desastres Naturales</a:t>
            </a:r>
          </a:p>
        </p:txBody>
      </p:sp>
    </p:spTree>
    <p:extLst>
      <p:ext uri="{BB962C8B-B14F-4D97-AF65-F5344CB8AC3E}">
        <p14:creationId xmlns:p14="http://schemas.microsoft.com/office/powerpoint/2010/main" val="288455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70" y="395274"/>
            <a:ext cx="5991557" cy="5589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EF617-4EA0-2EC5-B883-6746ACFA356B}"/>
              </a:ext>
            </a:extLst>
          </p:cNvPr>
          <p:cNvSpPr txBox="1"/>
          <p:nvPr/>
        </p:nvSpPr>
        <p:spPr>
          <a:xfrm>
            <a:off x="1416000" y="1989000"/>
            <a:ext cx="970928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VE" sz="12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Guion (duración estimada en ensayos, 15 segundos)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 de agua, aire, tierra y fuego, fenómenos naturales que han modelado a la Tierra desde sus inicios, responsables, quizás, del nacimiento de la vida en nuestro Planeta. Nos cautivan y embelesan con su despliegue de sonidos, luces y colores. Nos aterran, cuando la fuerza de sus movimientos produce cuantiosas pérdidas de vidas, daños ambientales y materiales, hablamos entonces de Desastres Naturales.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Desastres Naturales son definidos por la Agencia Española para el Medio Ambiente (AEMA) como “cambios violentos, súbitos y destructivos en el medio ambiente cuya causa directa no es la actividad humana sino los fenómenos naturales</a:t>
            </a:r>
          </a:p>
          <a:p>
            <a:pPr algn="just">
              <a:spcAft>
                <a:spcPts val="800"/>
              </a:spcAft>
            </a:pP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8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587CD09-0DA5-3C60-C664-AAF954300DB4}"/>
              </a:ext>
            </a:extLst>
          </p:cNvPr>
          <p:cNvSpPr txBox="1"/>
          <p:nvPr/>
        </p:nvSpPr>
        <p:spPr>
          <a:xfrm>
            <a:off x="966600" y="1629000"/>
            <a:ext cx="10080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dirty="0"/>
              <a:t>Conocer la magnitud de los diferentes desastres naturales.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Comprender  su impacto humano y económico.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Desarrollar un modelo predictivo que con el que se pudiere anticipar impacto u ocurrencia de alguno de los principales desastres contenidos en el base de datos analizada.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Despertar el interés en el desarrollo de este tipo de herramientas, con la cuales se pueda generar información que le sea útil a quienes les competan  las tareas de planificar respuestas antes esos fenómenos naturales y  minimizar el impacto de los mismos. Aplicando los recursos y técnicas que hoy día nos proporcionan  disciplinas tales como Análisis de datos, Big Data, Machine </a:t>
            </a:r>
            <a:r>
              <a:rPr lang="es-ES" sz="2000" dirty="0" err="1"/>
              <a:t>Learning</a:t>
            </a:r>
            <a:r>
              <a:rPr lang="es-ES" sz="2000" dirty="0"/>
              <a:t> e Inteligencia Artificial.</a:t>
            </a:r>
          </a:p>
        </p:txBody>
      </p:sp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3B32BDDE-7438-F22E-0417-DCD3A776B1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062" y="273579"/>
            <a:ext cx="5401875" cy="63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0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8898675" y="549000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Metodología a Usar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76DD033-0206-6F47-8227-2A2215CA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82" y="646054"/>
            <a:ext cx="5400435" cy="5400435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E19A69C-4E38-A0B4-9110-923A868D3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668715"/>
            <a:ext cx="1440000" cy="10101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1864608-A44E-767C-2058-CC08FE0B604F}"/>
              </a:ext>
            </a:extLst>
          </p:cNvPr>
          <p:cNvSpPr txBox="1"/>
          <p:nvPr/>
        </p:nvSpPr>
        <p:spPr>
          <a:xfrm>
            <a:off x="3500125" y="5985834"/>
            <a:ext cx="519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Proceso Estándar Inter-Industria para la Minería de Datos definido por la ECDM  a finales de los 90</a:t>
            </a:r>
          </a:p>
        </p:txBody>
      </p:sp>
    </p:spTree>
    <p:extLst>
      <p:ext uri="{BB962C8B-B14F-4D97-AF65-F5344CB8AC3E}">
        <p14:creationId xmlns:p14="http://schemas.microsoft.com/office/powerpoint/2010/main" val="22052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>
            <a:extLst>
              <a:ext uri="{FF2B5EF4-FFF2-40B4-BE49-F238E27FC236}">
                <a16:creationId xmlns:a16="http://schemas.microsoft.com/office/drawing/2014/main" id="{A65B9BBD-3B35-9324-934E-089C594D7CC4}"/>
              </a:ext>
            </a:extLst>
          </p:cNvPr>
          <p:cNvSpPr/>
          <p:nvPr/>
        </p:nvSpPr>
        <p:spPr>
          <a:xfrm>
            <a:off x="9871987" y="2492267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61555F71-E7B5-B227-7D42-ADB22B45570C}"/>
              </a:ext>
            </a:extLst>
          </p:cNvPr>
          <p:cNvSpPr/>
          <p:nvPr/>
        </p:nvSpPr>
        <p:spPr>
          <a:xfrm>
            <a:off x="9813589" y="913486"/>
            <a:ext cx="1881206" cy="127944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0217B28-4546-A7C1-6A0D-11988CCC31B4}"/>
              </a:ext>
            </a:extLst>
          </p:cNvPr>
          <p:cNvSpPr/>
          <p:nvPr/>
        </p:nvSpPr>
        <p:spPr>
          <a:xfrm>
            <a:off x="5397524" y="842768"/>
            <a:ext cx="2151819" cy="127944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FDF1331-D890-67C5-84A8-FEA2E8A4F39B}"/>
              </a:ext>
            </a:extLst>
          </p:cNvPr>
          <p:cNvSpPr/>
          <p:nvPr/>
        </p:nvSpPr>
        <p:spPr>
          <a:xfrm>
            <a:off x="7695287" y="882580"/>
            <a:ext cx="1949974" cy="125977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BDDAB01-5EA4-E390-34F2-5BD41B3333B5}"/>
              </a:ext>
            </a:extLst>
          </p:cNvPr>
          <p:cNvSpPr/>
          <p:nvPr/>
        </p:nvSpPr>
        <p:spPr>
          <a:xfrm>
            <a:off x="3451867" y="842768"/>
            <a:ext cx="1715558" cy="127944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Icono De La Base De Datos En Estilo De Línea Moderna. Pictograma De  Contorno Negro De Alta Calidad Para El Diseño De Sitios Web Y Aplicaciones  Móviles. Ilustración De Vector Sobre Fondo">
            <a:extLst>
              <a:ext uri="{FF2B5EF4-FFF2-40B4-BE49-F238E27FC236}">
                <a16:creationId xmlns:a16="http://schemas.microsoft.com/office/drawing/2014/main" id="{76732BE9-A3CB-CBCA-49DC-A4CBE589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25" y="4386590"/>
            <a:ext cx="2037712" cy="203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45A603-6F07-2B87-0986-235F82A8B09A}"/>
              </a:ext>
            </a:extLst>
          </p:cNvPr>
          <p:cNvSpPr txBox="1"/>
          <p:nvPr/>
        </p:nvSpPr>
        <p:spPr>
          <a:xfrm>
            <a:off x="6256031" y="192152"/>
            <a:ext cx="354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Extracción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4A0AE30-E5F3-CA84-316C-5F716DC6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88" y="1159756"/>
            <a:ext cx="2555184" cy="6309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D93398D-A900-4B74-82D0-DA886EC67AC2}"/>
              </a:ext>
            </a:extLst>
          </p:cNvPr>
          <p:cNvSpPr txBox="1"/>
          <p:nvPr/>
        </p:nvSpPr>
        <p:spPr>
          <a:xfrm>
            <a:off x="471578" y="711265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b="1" i="1" dirty="0">
                <a:solidFill>
                  <a:schemeClr val="bg1">
                    <a:lumMod val="75000"/>
                  </a:schemeClr>
                </a:solidFill>
              </a:rPr>
              <a:t>Fuente</a:t>
            </a:r>
            <a:endParaRPr lang="es-ES" sz="1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D0FDE3-416E-07E3-7325-D3A0B3661CB2}"/>
              </a:ext>
            </a:extLst>
          </p:cNvPr>
          <p:cNvSpPr txBox="1"/>
          <p:nvPr/>
        </p:nvSpPr>
        <p:spPr>
          <a:xfrm>
            <a:off x="3590905" y="830525"/>
            <a:ext cx="165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Tipo de archivo</a:t>
            </a:r>
            <a:endParaRPr lang="es-E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A489C9-5CF6-5293-0DC3-441C47D76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599" y="1213475"/>
            <a:ext cx="1164437" cy="7315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C59124-F399-D5C7-15B4-431222F4287C}"/>
              </a:ext>
            </a:extLst>
          </p:cNvPr>
          <p:cNvSpPr txBox="1"/>
          <p:nvPr/>
        </p:nvSpPr>
        <p:spPr>
          <a:xfrm>
            <a:off x="5526433" y="874950"/>
            <a:ext cx="2017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Período que abarca</a:t>
            </a:r>
            <a:endParaRPr lang="es-ES" sz="1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7C1834-32CF-A4B6-61C4-742F58E07479}"/>
              </a:ext>
            </a:extLst>
          </p:cNvPr>
          <p:cNvSpPr txBox="1"/>
          <p:nvPr/>
        </p:nvSpPr>
        <p:spPr>
          <a:xfrm>
            <a:off x="5338576" y="1238273"/>
            <a:ext cx="23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122 años</a:t>
            </a:r>
          </a:p>
          <a:p>
            <a:r>
              <a:rPr lang="es-VE" sz="2000" b="1" dirty="0"/>
              <a:t>1900 al 2023-05-22</a:t>
            </a:r>
            <a:endParaRPr lang="es-ES" sz="20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13D38D-5653-C6AE-48C8-6D759FBF3AEE}"/>
              </a:ext>
            </a:extLst>
          </p:cNvPr>
          <p:cNvSpPr txBox="1"/>
          <p:nvPr/>
        </p:nvSpPr>
        <p:spPr>
          <a:xfrm>
            <a:off x="9808060" y="900681"/>
            <a:ext cx="200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Grupos de Desastres</a:t>
            </a:r>
            <a:endParaRPr lang="es-E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90F7F3-6873-F6DB-97E9-BBE350066EFF}"/>
              </a:ext>
            </a:extLst>
          </p:cNvPr>
          <p:cNvSpPr txBox="1"/>
          <p:nvPr/>
        </p:nvSpPr>
        <p:spPr>
          <a:xfrm>
            <a:off x="9602900" y="1176717"/>
            <a:ext cx="231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Naturales       16.636</a:t>
            </a:r>
          </a:p>
          <a:p>
            <a:pPr algn="ctr"/>
            <a:r>
              <a:rPr lang="es-VE" sz="1600" dirty="0"/>
              <a:t>Tecnológicos    9.354</a:t>
            </a:r>
          </a:p>
          <a:p>
            <a:pPr algn="ctr"/>
            <a:r>
              <a:rPr lang="es-VE" sz="1600" dirty="0"/>
              <a:t>Complejos             14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0A2C97-38CD-E51A-D603-290CB7A1644F}"/>
              </a:ext>
            </a:extLst>
          </p:cNvPr>
          <p:cNvSpPr txBox="1"/>
          <p:nvPr/>
        </p:nvSpPr>
        <p:spPr>
          <a:xfrm>
            <a:off x="7763207" y="926764"/>
            <a:ext cx="198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Numero de registros</a:t>
            </a:r>
            <a:endParaRPr lang="es-ES" sz="1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ADB358-CB70-14BE-C55A-21598740990F}"/>
              </a:ext>
            </a:extLst>
          </p:cNvPr>
          <p:cNvSpPr txBox="1"/>
          <p:nvPr/>
        </p:nvSpPr>
        <p:spPr>
          <a:xfrm>
            <a:off x="7740661" y="1213504"/>
            <a:ext cx="190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26.004 filas</a:t>
            </a:r>
          </a:p>
          <a:p>
            <a:pPr algn="ctr"/>
            <a:r>
              <a:rPr lang="es-VE" sz="2000" b="1" dirty="0"/>
              <a:t>50 columnas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3A1E06C-161C-C96E-33AA-2990D229F25B}"/>
              </a:ext>
            </a:extLst>
          </p:cNvPr>
          <p:cNvSpPr txBox="1"/>
          <p:nvPr/>
        </p:nvSpPr>
        <p:spPr>
          <a:xfrm>
            <a:off x="10168059" y="2539120"/>
            <a:ext cx="128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Subgrupos </a:t>
            </a:r>
            <a:endParaRPr lang="es-ES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2238DDF-24AF-89D0-A42A-49311AF351D4}"/>
              </a:ext>
            </a:extLst>
          </p:cNvPr>
          <p:cNvSpPr txBox="1"/>
          <p:nvPr/>
        </p:nvSpPr>
        <p:spPr>
          <a:xfrm>
            <a:off x="9891263" y="2890492"/>
            <a:ext cx="173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Hidrológicos</a:t>
            </a:r>
          </a:p>
          <a:p>
            <a:pPr algn="ctr"/>
            <a:r>
              <a:rPr lang="es-VE" sz="1600" b="1" dirty="0"/>
              <a:t>Meteorológicos</a:t>
            </a:r>
          </a:p>
          <a:p>
            <a:pPr algn="ctr"/>
            <a:r>
              <a:rPr lang="es-VE" sz="1600" b="1" dirty="0"/>
              <a:t>Climatológicos</a:t>
            </a:r>
          </a:p>
          <a:p>
            <a:pPr algn="ctr"/>
            <a:r>
              <a:rPr lang="es-VE" sz="1600" b="1" dirty="0"/>
              <a:t>Geofísicos</a:t>
            </a:r>
          </a:p>
          <a:p>
            <a:pPr algn="ctr"/>
            <a:r>
              <a:rPr lang="es-VE" sz="1600" b="1" dirty="0"/>
              <a:t>Biológicos</a:t>
            </a:r>
          </a:p>
          <a:p>
            <a:pPr algn="ctr"/>
            <a:r>
              <a:rPr lang="es-VE" sz="1600" b="1" dirty="0"/>
              <a:t>Extra Terrestres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E3C7C5A-3F21-6BF7-6E41-13C2D894CCBB}"/>
              </a:ext>
            </a:extLst>
          </p:cNvPr>
          <p:cNvSpPr txBox="1"/>
          <p:nvPr/>
        </p:nvSpPr>
        <p:spPr>
          <a:xfrm>
            <a:off x="7685723" y="2873755"/>
            <a:ext cx="190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16.636 filas</a:t>
            </a:r>
          </a:p>
          <a:p>
            <a:pPr algn="ctr"/>
            <a:r>
              <a:rPr lang="es-VE" sz="2000" b="1" dirty="0"/>
              <a:t>50 columnas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0623A04-2758-0299-C7EF-B684D4DB2F3E}"/>
              </a:ext>
            </a:extLst>
          </p:cNvPr>
          <p:cNvSpPr txBox="1"/>
          <p:nvPr/>
        </p:nvSpPr>
        <p:spPr>
          <a:xfrm>
            <a:off x="3482288" y="2769648"/>
            <a:ext cx="190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Fechas</a:t>
            </a:r>
          </a:p>
          <a:p>
            <a:pPr algn="ctr"/>
            <a:r>
              <a:rPr lang="es-VE" sz="1600" b="1" dirty="0"/>
              <a:t>Inicio</a:t>
            </a:r>
          </a:p>
          <a:p>
            <a:pPr algn="ctr"/>
            <a:r>
              <a:rPr lang="es-VE" sz="1600" b="1" dirty="0"/>
              <a:t>Final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3ECF42-BEF7-80EA-2242-244927207907}"/>
              </a:ext>
            </a:extLst>
          </p:cNvPr>
          <p:cNvSpPr txBox="1"/>
          <p:nvPr/>
        </p:nvSpPr>
        <p:spPr>
          <a:xfrm>
            <a:off x="3629148" y="5032455"/>
            <a:ext cx="1737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Continente</a:t>
            </a:r>
          </a:p>
          <a:p>
            <a:pPr algn="ctr"/>
            <a:r>
              <a:rPr lang="es-VE" sz="1600" b="1" dirty="0"/>
              <a:t>Región</a:t>
            </a:r>
          </a:p>
          <a:p>
            <a:pPr algn="ctr"/>
            <a:r>
              <a:rPr lang="es-VE" sz="1600" b="1" dirty="0"/>
              <a:t> País</a:t>
            </a:r>
          </a:p>
          <a:p>
            <a:pPr algn="ctr"/>
            <a:r>
              <a:rPr lang="es-VE" sz="1600" b="1" dirty="0"/>
              <a:t>Localidades</a:t>
            </a:r>
          </a:p>
          <a:p>
            <a:pPr algn="ctr"/>
            <a:r>
              <a:rPr lang="es-VE" sz="1600" b="1" dirty="0"/>
              <a:t>Coordenadas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FF0D55E-1E99-2C8B-A802-F5DD580B6B23}"/>
              </a:ext>
            </a:extLst>
          </p:cNvPr>
          <p:cNvSpPr txBox="1"/>
          <p:nvPr/>
        </p:nvSpPr>
        <p:spPr>
          <a:xfrm>
            <a:off x="5541496" y="2511813"/>
            <a:ext cx="1737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Tipos de Desastres</a:t>
            </a:r>
          </a:p>
          <a:p>
            <a:pPr algn="ctr"/>
            <a:r>
              <a:rPr lang="es-ES" sz="2000" b="1" dirty="0"/>
              <a:t>15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CB30A6B-8744-2A46-4E16-EBA7C399A787}"/>
              </a:ext>
            </a:extLst>
          </p:cNvPr>
          <p:cNvSpPr txBox="1"/>
          <p:nvPr/>
        </p:nvSpPr>
        <p:spPr>
          <a:xfrm>
            <a:off x="3912635" y="2510470"/>
            <a:ext cx="1332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Ocurrencia</a:t>
            </a:r>
            <a:endParaRPr lang="es-ES" sz="16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41C2FE0-D777-875C-D2F7-7CA78C3B49A0}"/>
              </a:ext>
            </a:extLst>
          </p:cNvPr>
          <p:cNvSpPr txBox="1"/>
          <p:nvPr/>
        </p:nvSpPr>
        <p:spPr>
          <a:xfrm>
            <a:off x="3896480" y="4693901"/>
            <a:ext cx="1285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Localización</a:t>
            </a:r>
            <a:endParaRPr lang="es-ES" sz="16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9BC157-54A7-47CD-5F83-C135042C25CF}"/>
              </a:ext>
            </a:extLst>
          </p:cNvPr>
          <p:cNvSpPr txBox="1"/>
          <p:nvPr/>
        </p:nvSpPr>
        <p:spPr>
          <a:xfrm>
            <a:off x="6255512" y="4740068"/>
            <a:ext cx="116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Magnitud</a:t>
            </a:r>
            <a:endParaRPr lang="es-ES" sz="16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7D3BDA6-7F36-2011-3E86-3A9A6757260B}"/>
              </a:ext>
            </a:extLst>
          </p:cNvPr>
          <p:cNvSpPr txBox="1"/>
          <p:nvPr/>
        </p:nvSpPr>
        <p:spPr>
          <a:xfrm>
            <a:off x="5730376" y="5072147"/>
            <a:ext cx="173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Escalas</a:t>
            </a:r>
          </a:p>
          <a:p>
            <a:pPr algn="ctr"/>
            <a:r>
              <a:rPr lang="es-VE" sz="1600" b="1" dirty="0"/>
              <a:t>Valores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79C1561-7A05-5B34-FD81-CDD057877347}"/>
              </a:ext>
            </a:extLst>
          </p:cNvPr>
          <p:cNvSpPr txBox="1"/>
          <p:nvPr/>
        </p:nvSpPr>
        <p:spPr>
          <a:xfrm>
            <a:off x="7769218" y="4740068"/>
            <a:ext cx="1737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Impacto Humano</a:t>
            </a:r>
            <a:endParaRPr lang="es-ES" sz="16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D419ADC-EE1F-9247-14F1-87396EC5A24C}"/>
              </a:ext>
            </a:extLst>
          </p:cNvPr>
          <p:cNvSpPr txBox="1"/>
          <p:nvPr/>
        </p:nvSpPr>
        <p:spPr>
          <a:xfrm>
            <a:off x="7936344" y="5032455"/>
            <a:ext cx="17376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Muertes</a:t>
            </a:r>
          </a:p>
          <a:p>
            <a:pPr algn="ctr"/>
            <a:r>
              <a:rPr lang="es-VE" b="1" dirty="0"/>
              <a:t>Afectados</a:t>
            </a:r>
          </a:p>
          <a:p>
            <a:pPr algn="ctr"/>
            <a:r>
              <a:rPr lang="es-VE" sz="1400" b="1" dirty="0"/>
              <a:t>Heridos</a:t>
            </a:r>
          </a:p>
          <a:p>
            <a:pPr algn="ctr"/>
            <a:r>
              <a:rPr lang="es-VE" sz="1400" b="1" dirty="0"/>
              <a:t>Afectados</a:t>
            </a:r>
          </a:p>
          <a:p>
            <a:pPr algn="ctr"/>
            <a:r>
              <a:rPr lang="es-VE" sz="1400" b="1" dirty="0"/>
              <a:t>Sin Hogar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4EB9EC-47AD-A75E-8D6F-C316A1867D23}"/>
              </a:ext>
            </a:extLst>
          </p:cNvPr>
          <p:cNvSpPr txBox="1"/>
          <p:nvPr/>
        </p:nvSpPr>
        <p:spPr>
          <a:xfrm>
            <a:off x="9808060" y="4733593"/>
            <a:ext cx="190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Impacto Económico</a:t>
            </a:r>
            <a:endParaRPr lang="es-ES" sz="16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DA77176-A6E3-089E-9A4D-63CEF9BA3243}"/>
              </a:ext>
            </a:extLst>
          </p:cNvPr>
          <p:cNvSpPr txBox="1"/>
          <p:nvPr/>
        </p:nvSpPr>
        <p:spPr>
          <a:xfrm>
            <a:off x="9891263" y="5078622"/>
            <a:ext cx="1737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Costos Reparación y Construcción a valor Actual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DACFF68-0453-165E-A15A-77AC2C8B2156}"/>
              </a:ext>
            </a:extLst>
          </p:cNvPr>
          <p:cNvSpPr txBox="1"/>
          <p:nvPr/>
        </p:nvSpPr>
        <p:spPr>
          <a:xfrm>
            <a:off x="7718580" y="2496424"/>
            <a:ext cx="198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Numero de registros</a:t>
            </a:r>
            <a:endParaRPr lang="es-ES" sz="1600" dirty="0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652D174D-1E63-81C2-093B-E498F0A946EA}"/>
              </a:ext>
            </a:extLst>
          </p:cNvPr>
          <p:cNvCxnSpPr>
            <a:cxnSpLocks/>
          </p:cNvCxnSpPr>
          <p:nvPr/>
        </p:nvCxnSpPr>
        <p:spPr>
          <a:xfrm>
            <a:off x="3391618" y="531208"/>
            <a:ext cx="8481755" cy="16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42030842-2E9F-4072-EC79-AB82A32582A5}"/>
              </a:ext>
            </a:extLst>
          </p:cNvPr>
          <p:cNvCxnSpPr/>
          <p:nvPr/>
        </p:nvCxnSpPr>
        <p:spPr>
          <a:xfrm>
            <a:off x="11917241" y="830525"/>
            <a:ext cx="0" cy="1641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22ECAFD-E91B-D0A4-960B-DDCA712A89B3}"/>
              </a:ext>
            </a:extLst>
          </p:cNvPr>
          <p:cNvCxnSpPr>
            <a:cxnSpLocks/>
          </p:cNvCxnSpPr>
          <p:nvPr/>
        </p:nvCxnSpPr>
        <p:spPr>
          <a:xfrm flipH="1" flipV="1">
            <a:off x="3248079" y="2272903"/>
            <a:ext cx="8481755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940EEA8-EF2F-702B-27A0-E14925881336}"/>
              </a:ext>
            </a:extLst>
          </p:cNvPr>
          <p:cNvCxnSpPr/>
          <p:nvPr/>
        </p:nvCxnSpPr>
        <p:spPr>
          <a:xfrm>
            <a:off x="2984017" y="4208854"/>
            <a:ext cx="0" cy="2311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26C75B24-EADE-FD7C-5769-5C977222F5AF}"/>
              </a:ext>
            </a:extLst>
          </p:cNvPr>
          <p:cNvCxnSpPr/>
          <p:nvPr/>
        </p:nvCxnSpPr>
        <p:spPr>
          <a:xfrm flipV="1">
            <a:off x="2938952" y="6611344"/>
            <a:ext cx="8351137" cy="83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riángulo isósceles 45">
            <a:extLst>
              <a:ext uri="{FF2B5EF4-FFF2-40B4-BE49-F238E27FC236}">
                <a16:creationId xmlns:a16="http://schemas.microsoft.com/office/drawing/2014/main" id="{01B90447-3CA4-4A3A-6FD3-CBA3BA190394}"/>
              </a:ext>
            </a:extLst>
          </p:cNvPr>
          <p:cNvSpPr/>
          <p:nvPr/>
        </p:nvSpPr>
        <p:spPr>
          <a:xfrm rot="5400000">
            <a:off x="11756791" y="4712333"/>
            <a:ext cx="264716" cy="12927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Triángulo isósceles 46">
            <a:extLst>
              <a:ext uri="{FF2B5EF4-FFF2-40B4-BE49-F238E27FC236}">
                <a16:creationId xmlns:a16="http://schemas.microsoft.com/office/drawing/2014/main" id="{1519CF9F-8255-6DAF-D125-CE54A47148EB}"/>
              </a:ext>
            </a:extLst>
          </p:cNvPr>
          <p:cNvSpPr/>
          <p:nvPr/>
        </p:nvSpPr>
        <p:spPr>
          <a:xfrm rot="5400000">
            <a:off x="3084639" y="444216"/>
            <a:ext cx="264716" cy="12927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1A19FA-C64E-2C6A-26C8-6A7E70D1C49C}"/>
              </a:ext>
            </a:extLst>
          </p:cNvPr>
          <p:cNvSpPr txBox="1"/>
          <p:nvPr/>
        </p:nvSpPr>
        <p:spPr>
          <a:xfrm>
            <a:off x="726542" y="1794715"/>
            <a:ext cx="231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Creado en 1988 con el apoyo de OMS y el Gobierno de Bélgica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932AB27-8B96-4120-3301-289019DC4558}"/>
              </a:ext>
            </a:extLst>
          </p:cNvPr>
          <p:cNvSpPr txBox="1"/>
          <p:nvPr/>
        </p:nvSpPr>
        <p:spPr>
          <a:xfrm>
            <a:off x="559852" y="2302728"/>
            <a:ext cx="2536275" cy="184665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/>
              <a:t>Criterios de Inclusión</a:t>
            </a:r>
          </a:p>
          <a:p>
            <a:r>
              <a:rPr lang="es-ES" sz="1400" dirty="0"/>
              <a:t>Al menos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  10 o + personas muertas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100 o + personas afectadas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Declaración de Estado de Excepción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Solicitó asistencia internacional</a:t>
            </a:r>
          </a:p>
        </p:txBody>
      </p:sp>
    </p:spTree>
    <p:extLst>
      <p:ext uri="{BB962C8B-B14F-4D97-AF65-F5344CB8AC3E}">
        <p14:creationId xmlns:p14="http://schemas.microsoft.com/office/powerpoint/2010/main" val="98464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336000" y="221161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/>
              <a:t>Proceso</a:t>
            </a:r>
            <a:endParaRPr lang="es-ES" sz="2400" b="1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03CC5C9-BF20-B42E-CB28-440A255F4277}"/>
              </a:ext>
            </a:extLst>
          </p:cNvPr>
          <p:cNvSpPr txBox="1"/>
          <p:nvPr/>
        </p:nvSpPr>
        <p:spPr>
          <a:xfrm>
            <a:off x="5837718" y="2059871"/>
            <a:ext cx="138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b="1" dirty="0"/>
              <a:t>Aplicaciones</a:t>
            </a:r>
            <a:endParaRPr lang="es-ES" b="1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EADD379-A001-CDC6-33A9-655A8C64A230}"/>
              </a:ext>
            </a:extLst>
          </p:cNvPr>
          <p:cNvSpPr/>
          <p:nvPr/>
        </p:nvSpPr>
        <p:spPr>
          <a:xfrm>
            <a:off x="1432186" y="4922261"/>
            <a:ext cx="464916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0AC415C-D855-1B76-5AC8-4E80324D902D}"/>
              </a:ext>
            </a:extLst>
          </p:cNvPr>
          <p:cNvSpPr/>
          <p:nvPr/>
        </p:nvSpPr>
        <p:spPr>
          <a:xfrm>
            <a:off x="7019001" y="4915107"/>
            <a:ext cx="463450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19D33C0-8D5E-6F67-24FB-BD4B4F6BCF37}"/>
              </a:ext>
            </a:extLst>
          </p:cNvPr>
          <p:cNvSpPr/>
          <p:nvPr/>
        </p:nvSpPr>
        <p:spPr>
          <a:xfrm>
            <a:off x="7059917" y="2615753"/>
            <a:ext cx="4634506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0E2984C-D213-9278-C029-D0505BA17E60}"/>
              </a:ext>
            </a:extLst>
          </p:cNvPr>
          <p:cNvSpPr/>
          <p:nvPr/>
        </p:nvSpPr>
        <p:spPr>
          <a:xfrm>
            <a:off x="1432186" y="2671199"/>
            <a:ext cx="4668451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8F4C01C-A369-0BCA-72A6-E79514BB5A5B}"/>
              </a:ext>
            </a:extLst>
          </p:cNvPr>
          <p:cNvSpPr/>
          <p:nvPr/>
        </p:nvSpPr>
        <p:spPr>
          <a:xfrm>
            <a:off x="1409382" y="800246"/>
            <a:ext cx="10237507" cy="1067124"/>
          </a:xfrm>
          <a:prstGeom prst="rect">
            <a:avLst/>
          </a:prstGeom>
          <a:solidFill>
            <a:schemeClr val="accent5">
              <a:lumMod val="20000"/>
              <a:lumOff val="8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EDEEC59-4731-4799-8457-9855AC6F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19" y="5151398"/>
            <a:ext cx="1918646" cy="100043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532ED5-B280-9D2D-5C89-824A9A6A9527}"/>
              </a:ext>
            </a:extLst>
          </p:cNvPr>
          <p:cNvSpPr txBox="1"/>
          <p:nvPr/>
        </p:nvSpPr>
        <p:spPr>
          <a:xfrm>
            <a:off x="4223911" y="6177252"/>
            <a:ext cx="151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Machine </a:t>
            </a:r>
            <a:r>
              <a:rPr lang="es-VE" sz="1400" dirty="0" err="1"/>
              <a:t>Learning</a:t>
            </a:r>
            <a:endParaRPr lang="es-ES" sz="1400" dirty="0"/>
          </a:p>
        </p:txBody>
      </p:sp>
      <p:pic>
        <p:nvPicPr>
          <p:cNvPr id="17" name="Imagen 16" descr="Logotipo, Icono&#10;&#10;Descripción generada automáticamente">
            <a:extLst>
              <a:ext uri="{FF2B5EF4-FFF2-40B4-BE49-F238E27FC236}">
                <a16:creationId xmlns:a16="http://schemas.microsoft.com/office/drawing/2014/main" id="{C41AB976-8B35-17A3-DA91-D13506E4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368" y="3076653"/>
            <a:ext cx="683406" cy="68844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2125006-0A5F-03B0-E08B-CD9885B4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12" y="5316553"/>
            <a:ext cx="1053019" cy="7487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732DA8-553B-BC48-080F-9FA76ACA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261" y="5278923"/>
            <a:ext cx="679919" cy="6884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AC9E127-121D-1A09-4242-E83C08370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798" y="5256143"/>
            <a:ext cx="799135" cy="8091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D1B2C75-FA3D-1A44-9C54-029C9A9B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152" y="3101595"/>
            <a:ext cx="1053019" cy="60382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EA2CAEB-29B1-3B48-A82D-157D9DCDB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647" y="5151398"/>
            <a:ext cx="1519179" cy="86218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43DA302-01CD-DAF4-C6AC-73A93B30B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25" y="3101595"/>
            <a:ext cx="1160878" cy="73089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DB09EC2-55C0-AAC1-430F-9D1871943A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64" y="3016004"/>
            <a:ext cx="795942" cy="93544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1F36753-112A-5C75-2A7F-335DB726A84B}"/>
              </a:ext>
            </a:extLst>
          </p:cNvPr>
          <p:cNvSpPr txBox="1"/>
          <p:nvPr/>
        </p:nvSpPr>
        <p:spPr>
          <a:xfrm>
            <a:off x="2227312" y="2671199"/>
            <a:ext cx="315222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Comprensión del Problema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7F7C19-71FE-E6C8-1B04-7C6EC2520B62}"/>
              </a:ext>
            </a:extLst>
          </p:cNvPr>
          <p:cNvSpPr txBox="1"/>
          <p:nvPr/>
        </p:nvSpPr>
        <p:spPr>
          <a:xfrm>
            <a:off x="7914373" y="2591863"/>
            <a:ext cx="266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Comprensión de los datos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777DC1-8DC6-1417-543C-2C29687C263A}"/>
              </a:ext>
            </a:extLst>
          </p:cNvPr>
          <p:cNvSpPr txBox="1"/>
          <p:nvPr/>
        </p:nvSpPr>
        <p:spPr>
          <a:xfrm>
            <a:off x="8053787" y="4859466"/>
            <a:ext cx="2577440" cy="3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Preparación de los datos</a:t>
            </a:r>
            <a:endParaRPr lang="es-ES" dirty="0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E6E9DDB4-D82E-3873-26AF-2A12A32380A1}"/>
              </a:ext>
            </a:extLst>
          </p:cNvPr>
          <p:cNvSpPr/>
          <p:nvPr/>
        </p:nvSpPr>
        <p:spPr>
          <a:xfrm>
            <a:off x="6143519" y="3278782"/>
            <a:ext cx="930028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3A77BEE8-E194-2010-B7C4-2681488AA4B7}"/>
              </a:ext>
            </a:extLst>
          </p:cNvPr>
          <p:cNvSpPr/>
          <p:nvPr/>
        </p:nvSpPr>
        <p:spPr>
          <a:xfrm rot="10800000">
            <a:off x="6131618" y="5040563"/>
            <a:ext cx="850632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95F638AF-CC0E-7459-76E3-A60063C182C6}"/>
              </a:ext>
            </a:extLst>
          </p:cNvPr>
          <p:cNvSpPr/>
          <p:nvPr/>
        </p:nvSpPr>
        <p:spPr>
          <a:xfrm rot="5400000">
            <a:off x="8982324" y="4301229"/>
            <a:ext cx="707863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33319EE-8A35-BDE5-E268-F83D2A81A8E5}"/>
              </a:ext>
            </a:extLst>
          </p:cNvPr>
          <p:cNvSpPr txBox="1"/>
          <p:nvPr/>
        </p:nvSpPr>
        <p:spPr>
          <a:xfrm>
            <a:off x="7560710" y="1564200"/>
            <a:ext cx="28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Plataforma de control de versiones</a:t>
            </a:r>
            <a:endParaRPr lang="es-ES" sz="14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D28DEA3-BC70-D71F-A715-73742B25B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 r="9656"/>
          <a:stretch/>
        </p:blipFill>
        <p:spPr>
          <a:xfrm>
            <a:off x="3422104" y="836156"/>
            <a:ext cx="728655" cy="810719"/>
          </a:xfrm>
          <a:prstGeom prst="rect">
            <a:avLst/>
          </a:prstGeom>
          <a:noFill/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754C956-4315-0D0A-55DC-4E4014AA71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270" y="857555"/>
            <a:ext cx="1076512" cy="607346"/>
          </a:xfrm>
          <a:prstGeom prst="rect">
            <a:avLst/>
          </a:prstGeom>
          <a:noFill/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52054116-1532-8CD3-A089-A447296BD0CC}"/>
              </a:ext>
            </a:extLst>
          </p:cNvPr>
          <p:cNvSpPr txBox="1"/>
          <p:nvPr/>
        </p:nvSpPr>
        <p:spPr>
          <a:xfrm>
            <a:off x="2853488" y="1592961"/>
            <a:ext cx="201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Editor de código fuente</a:t>
            </a:r>
            <a:endParaRPr lang="es-ES" sz="1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D8A213B-6128-3905-EC8C-0DF1749088C5}"/>
              </a:ext>
            </a:extLst>
          </p:cNvPr>
          <p:cNvSpPr txBox="1"/>
          <p:nvPr/>
        </p:nvSpPr>
        <p:spPr>
          <a:xfrm>
            <a:off x="5488685" y="426307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Herramientas</a:t>
            </a:r>
            <a:endParaRPr lang="es-E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58BE3E-2561-6CA3-5700-9DF68B4EEA00}"/>
              </a:ext>
            </a:extLst>
          </p:cNvPr>
          <p:cNvSpPr txBox="1"/>
          <p:nvPr/>
        </p:nvSpPr>
        <p:spPr>
          <a:xfrm>
            <a:off x="2151758" y="3904971"/>
            <a:ext cx="287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/>
              <a:t>Análisis y Jerarquización de Impactos</a:t>
            </a:r>
            <a:endParaRPr lang="es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BF862F-9240-AE68-37BF-F8B40000109E}"/>
              </a:ext>
            </a:extLst>
          </p:cNvPr>
          <p:cNvSpPr txBox="1"/>
          <p:nvPr/>
        </p:nvSpPr>
        <p:spPr>
          <a:xfrm>
            <a:off x="7914373" y="3824770"/>
            <a:ext cx="305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Análisis, visualización y limpieza inicial</a:t>
            </a:r>
            <a:endParaRPr lang="es-ES" sz="1400" dirty="0"/>
          </a:p>
        </p:txBody>
      </p:sp>
      <p:pic>
        <p:nvPicPr>
          <p:cNvPr id="8" name="Imagen 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07559A14-873B-223B-4BCF-F21EC40060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20" y="3133042"/>
            <a:ext cx="516498" cy="523478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82780D3A-5A6D-711F-FC7A-80AEC7025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29" y="3067778"/>
            <a:ext cx="748196" cy="74819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BA62170-B33B-432C-9878-D14F45790500}"/>
              </a:ext>
            </a:extLst>
          </p:cNvPr>
          <p:cNvSpPr txBox="1"/>
          <p:nvPr/>
        </p:nvSpPr>
        <p:spPr>
          <a:xfrm>
            <a:off x="7914373" y="6151829"/>
            <a:ext cx="350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Tratamiento de nulos, </a:t>
            </a:r>
            <a:r>
              <a:rPr lang="es-VE" sz="1400" dirty="0" err="1"/>
              <a:t>outliers</a:t>
            </a:r>
            <a:r>
              <a:rPr lang="es-VE" sz="1400" dirty="0"/>
              <a:t>, balanceos…</a:t>
            </a:r>
            <a:endParaRPr lang="es-ES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FEB2F4-C039-5DBB-34FF-6EE72A821587}"/>
              </a:ext>
            </a:extLst>
          </p:cNvPr>
          <p:cNvSpPr txBox="1"/>
          <p:nvPr/>
        </p:nvSpPr>
        <p:spPr>
          <a:xfrm>
            <a:off x="1595703" y="5972512"/>
            <a:ext cx="220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400" dirty="0" err="1"/>
              <a:t>Dashboard</a:t>
            </a:r>
            <a:endParaRPr lang="es-VE" sz="1400" dirty="0"/>
          </a:p>
          <a:p>
            <a:pPr algn="ctr"/>
            <a:r>
              <a:rPr lang="es-VE" sz="1400" dirty="0"/>
              <a:t>Visualizaciones interactivas</a:t>
            </a:r>
            <a:endParaRPr lang="es-ES" sz="14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C588EB2-AB9A-65A6-30F7-55AC8DD85B95}"/>
              </a:ext>
            </a:extLst>
          </p:cNvPr>
          <p:cNvSpPr txBox="1"/>
          <p:nvPr/>
        </p:nvSpPr>
        <p:spPr>
          <a:xfrm>
            <a:off x="3264441" y="4875394"/>
            <a:ext cx="11999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Modelado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21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B687CEC-3602-8832-94DB-CD4D242AB79B}"/>
              </a:ext>
            </a:extLst>
          </p:cNvPr>
          <p:cNvSpPr txBox="1"/>
          <p:nvPr/>
        </p:nvSpPr>
        <p:spPr>
          <a:xfrm>
            <a:off x="1056000" y="549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EDA de base de datos completa de Desastres Naturales, pegado sencillo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B6B5F2-6835-F442-058E-A92B5F06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914400"/>
            <a:ext cx="106547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42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679</Words>
  <Application>Microsoft Office PowerPoint</Application>
  <PresentationFormat>Panorámica</PresentationFormat>
  <Paragraphs>112</Paragraphs>
  <Slides>17</Slides>
  <Notes>0</Notes>
  <HiddenSlides>5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De Marco Z</dc:creator>
  <cp:lastModifiedBy>Rafael De Marco Z</cp:lastModifiedBy>
  <cp:revision>20</cp:revision>
  <cp:lastPrinted>2023-07-25T12:45:54Z</cp:lastPrinted>
  <dcterms:created xsi:type="dcterms:W3CDTF">2023-07-21T08:34:11Z</dcterms:created>
  <dcterms:modified xsi:type="dcterms:W3CDTF">2023-07-26T19:24:07Z</dcterms:modified>
</cp:coreProperties>
</file>